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0" r:id="rId5"/>
    <p:sldId id="262" r:id="rId6"/>
    <p:sldId id="263" r:id="rId7"/>
    <p:sldId id="264" r:id="rId8"/>
    <p:sldId id="265"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9F7DF30A-EDC0-49B1-8FB6-7A36F2BA620F}" type="datetimeFigureOut">
              <a:rPr lang="es-CO" smtClean="0"/>
              <a:t>3/08/2021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198725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F7DF30A-EDC0-49B1-8FB6-7A36F2BA620F}" type="datetimeFigureOut">
              <a:rPr lang="es-CO" smtClean="0"/>
              <a:t>3/08/2021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391437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F7DF30A-EDC0-49B1-8FB6-7A36F2BA620F}" type="datetimeFigureOut">
              <a:rPr lang="es-CO" smtClean="0"/>
              <a:t>3/08/2021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286293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F7DF30A-EDC0-49B1-8FB6-7A36F2BA620F}" type="datetimeFigureOut">
              <a:rPr lang="es-CO" smtClean="0"/>
              <a:t>3/08/2021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382645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F7DF30A-EDC0-49B1-8FB6-7A36F2BA620F}" type="datetimeFigureOut">
              <a:rPr lang="es-CO" smtClean="0"/>
              <a:t>3/08/2021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158206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F7DF30A-EDC0-49B1-8FB6-7A36F2BA620F}" type="datetimeFigureOut">
              <a:rPr lang="es-CO" smtClean="0"/>
              <a:t>3/08/2021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403849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F7DF30A-EDC0-49B1-8FB6-7A36F2BA620F}" type="datetimeFigureOut">
              <a:rPr lang="es-CO" smtClean="0"/>
              <a:t>3/08/2021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1474860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F7DF30A-EDC0-49B1-8FB6-7A36F2BA620F}" type="datetimeFigureOut">
              <a:rPr lang="es-CO" smtClean="0"/>
              <a:t>3/08/2021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4015789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F7DF30A-EDC0-49B1-8FB6-7A36F2BA620F}" type="datetimeFigureOut">
              <a:rPr lang="es-CO" smtClean="0"/>
              <a:t>3/08/2021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389915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F7DF30A-EDC0-49B1-8FB6-7A36F2BA620F}" type="datetimeFigureOut">
              <a:rPr lang="es-CO" smtClean="0"/>
              <a:t>3/08/2021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238985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F7DF30A-EDC0-49B1-8FB6-7A36F2BA620F}" type="datetimeFigureOut">
              <a:rPr lang="es-CO" smtClean="0"/>
              <a:t>3/08/2021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A10E630-38B5-4F67-89B2-C7C7A3882508}" type="slidenum">
              <a:rPr lang="es-CO" smtClean="0"/>
              <a:t>‹Nº›</a:t>
            </a:fld>
            <a:endParaRPr lang="es-CO"/>
          </a:p>
        </p:txBody>
      </p:sp>
    </p:spTree>
    <p:extLst>
      <p:ext uri="{BB962C8B-B14F-4D97-AF65-F5344CB8AC3E}">
        <p14:creationId xmlns:p14="http://schemas.microsoft.com/office/powerpoint/2010/main" val="336968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7DF30A-EDC0-49B1-8FB6-7A36F2BA620F}" type="datetimeFigureOut">
              <a:rPr lang="es-CO" smtClean="0"/>
              <a:t>3/08/2021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0E630-38B5-4F67-89B2-C7C7A3882508}" type="slidenum">
              <a:rPr lang="es-CO" smtClean="0"/>
              <a:t>‹Nº›</a:t>
            </a:fld>
            <a:endParaRPr lang="es-CO"/>
          </a:p>
        </p:txBody>
      </p:sp>
    </p:spTree>
    <p:extLst>
      <p:ext uri="{BB962C8B-B14F-4D97-AF65-F5344CB8AC3E}">
        <p14:creationId xmlns:p14="http://schemas.microsoft.com/office/powerpoint/2010/main" val="4117556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2"/>
            <a:ext cx="9144000" cy="3490581"/>
          </a:xfrm>
        </p:spPr>
        <p:txBody>
          <a:bodyPr>
            <a:normAutofit/>
          </a:bodyPr>
          <a:lstStyle/>
          <a:p>
            <a:r>
              <a:rPr lang="en-US" dirty="0" smtClean="0"/>
              <a:t>Adjectives </a:t>
            </a:r>
            <a:br>
              <a:rPr lang="en-US" dirty="0" smtClean="0"/>
            </a:br>
            <a:endParaRPr lang="es-CO" dirty="0"/>
          </a:p>
        </p:txBody>
      </p:sp>
    </p:spTree>
    <p:extLst>
      <p:ext uri="{BB962C8B-B14F-4D97-AF65-F5344CB8AC3E}">
        <p14:creationId xmlns:p14="http://schemas.microsoft.com/office/powerpoint/2010/main" val="2894114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4842" y="736979"/>
            <a:ext cx="11204812" cy="1477328"/>
          </a:xfrm>
          <a:prstGeom prst="rect">
            <a:avLst/>
          </a:prstGeom>
        </p:spPr>
        <p:txBody>
          <a:bodyPr wrap="square">
            <a:spAutoFit/>
          </a:bodyPr>
          <a:lstStyle/>
          <a:p>
            <a:r>
              <a:rPr lang="en-US" dirty="0" smtClean="0"/>
              <a:t/>
            </a:r>
            <a:br>
              <a:rPr lang="en-US" dirty="0" smtClean="0"/>
            </a:br>
            <a:r>
              <a:rPr lang="en-US" sz="3600" dirty="0" smtClean="0">
                <a:latin typeface="Arial" panose="020B0604020202020204" pitchFamily="34" charset="0"/>
                <a:cs typeface="Arial" panose="020B0604020202020204" pitchFamily="34" charset="0"/>
              </a:rPr>
              <a:t>Adjectives are words that we use to describe or characterize a person, a place, or anything else</a:t>
            </a: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829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448821"/>
          </a:xfrm>
        </p:spPr>
        <p:txBody>
          <a:bodyPr>
            <a:normAutofit fontScale="90000"/>
          </a:bodyPr>
          <a:lstStyle/>
          <a:p>
            <a:r>
              <a:rPr lang="es-CO" dirty="0"/>
              <a:t>Los </a:t>
            </a:r>
            <a:r>
              <a:rPr lang="es-CO" dirty="0" smtClean="0"/>
              <a:t>adjetivos pueden </a:t>
            </a:r>
            <a:r>
              <a:rPr lang="es-CO" dirty="0"/>
              <a:t>colocarse en dos lugares</a:t>
            </a:r>
            <a:r>
              <a:rPr lang="es-CO" dirty="0" smtClean="0"/>
              <a:t>:</a:t>
            </a:r>
            <a:br>
              <a:rPr lang="es-CO" dirty="0" smtClean="0"/>
            </a:br>
            <a:r>
              <a:rPr lang="es-CO" dirty="0"/>
              <a:t/>
            </a:r>
            <a:br>
              <a:rPr lang="es-CO" dirty="0"/>
            </a:br>
            <a:r>
              <a:rPr lang="es-CO" b="1" dirty="0">
                <a:solidFill>
                  <a:srgbClr val="FF0000"/>
                </a:solidFill>
              </a:rPr>
              <a:t>Antes del nombre: </a:t>
            </a:r>
            <a:r>
              <a:rPr lang="es-CO" b="1" dirty="0" smtClean="0"/>
              <a:t/>
            </a:r>
            <a:br>
              <a:rPr lang="es-CO" b="1" dirty="0" smtClean="0"/>
            </a:br>
            <a:r>
              <a:rPr lang="es-CO" dirty="0"/>
              <a:t/>
            </a:r>
            <a:br>
              <a:rPr lang="es-CO" dirty="0"/>
            </a:br>
            <a:r>
              <a:rPr lang="es-CO" i="1" dirty="0" err="1"/>
              <a:t>This</a:t>
            </a:r>
            <a:r>
              <a:rPr lang="es-CO" i="1" dirty="0"/>
              <a:t> </a:t>
            </a:r>
            <a:r>
              <a:rPr lang="es-CO" i="1" dirty="0" err="1"/>
              <a:t>is</a:t>
            </a:r>
            <a:r>
              <a:rPr lang="es-CO" i="1" dirty="0"/>
              <a:t> a</a:t>
            </a:r>
            <a:r>
              <a:rPr lang="es-CO" b="1" i="1" dirty="0"/>
              <a:t> </a:t>
            </a:r>
            <a:r>
              <a:rPr lang="es-CO" b="1" i="1" dirty="0" err="1"/>
              <a:t>big</a:t>
            </a:r>
            <a:r>
              <a:rPr lang="es-CO" i="1" dirty="0"/>
              <a:t> </a:t>
            </a:r>
            <a:r>
              <a:rPr lang="es-CO" i="1" dirty="0" err="1"/>
              <a:t>house</a:t>
            </a:r>
            <a:r>
              <a:rPr lang="es-CO" dirty="0"/>
              <a:t> &gt; Esta es una casa grande</a:t>
            </a:r>
            <a:r>
              <a:rPr lang="es-CO" dirty="0" smtClean="0"/>
              <a:t>.</a:t>
            </a:r>
            <a:br>
              <a:rPr lang="es-CO" dirty="0" smtClean="0"/>
            </a:br>
            <a:r>
              <a:rPr lang="es-CO" dirty="0"/>
              <a:t/>
            </a:r>
            <a:br>
              <a:rPr lang="es-CO" dirty="0"/>
            </a:br>
            <a:r>
              <a:rPr lang="es-CO" b="1" dirty="0"/>
              <a:t> </a:t>
            </a:r>
            <a:r>
              <a:rPr lang="es-CO" b="1" dirty="0">
                <a:solidFill>
                  <a:srgbClr val="FF0000"/>
                </a:solidFill>
              </a:rPr>
              <a:t>Después del verbo: </a:t>
            </a:r>
            <a:r>
              <a:rPr lang="es-CO" b="1" dirty="0" smtClean="0"/>
              <a:t/>
            </a:r>
            <a:br>
              <a:rPr lang="es-CO" b="1" dirty="0" smtClean="0"/>
            </a:br>
            <a:r>
              <a:rPr lang="es-CO" dirty="0"/>
              <a:t/>
            </a:r>
            <a:br>
              <a:rPr lang="es-CO" dirty="0"/>
            </a:br>
            <a:r>
              <a:rPr lang="es-CO" i="1" dirty="0" err="1"/>
              <a:t>My</a:t>
            </a:r>
            <a:r>
              <a:rPr lang="es-CO" i="1" dirty="0"/>
              <a:t> </a:t>
            </a:r>
            <a:r>
              <a:rPr lang="es-CO" i="1" dirty="0" err="1"/>
              <a:t>sister</a:t>
            </a:r>
            <a:r>
              <a:rPr lang="es-CO" i="1" dirty="0"/>
              <a:t> </a:t>
            </a:r>
            <a:r>
              <a:rPr lang="es-CO" i="1" dirty="0" err="1"/>
              <a:t>is</a:t>
            </a:r>
            <a:r>
              <a:rPr lang="es-CO" i="1" dirty="0"/>
              <a:t> </a:t>
            </a:r>
            <a:r>
              <a:rPr lang="es-CO" b="1" i="1" dirty="0" err="1"/>
              <a:t>happy</a:t>
            </a:r>
            <a:r>
              <a:rPr lang="es-CO" dirty="0"/>
              <a:t> &gt; Mi hermana está contenta.</a:t>
            </a:r>
            <a:br>
              <a:rPr lang="es-CO" dirty="0"/>
            </a:br>
            <a:endParaRPr lang="es-CO" dirty="0"/>
          </a:p>
        </p:txBody>
      </p:sp>
    </p:spTree>
    <p:extLst>
      <p:ext uri="{BB962C8B-B14F-4D97-AF65-F5344CB8AC3E}">
        <p14:creationId xmlns:p14="http://schemas.microsoft.com/office/powerpoint/2010/main" val="374111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62971"/>
          </a:xfrm>
        </p:spPr>
        <p:txBody>
          <a:bodyPr>
            <a:normAutofit/>
          </a:bodyPr>
          <a:lstStyle/>
          <a:p>
            <a:pPr fontAlgn="base"/>
            <a:r>
              <a:rPr lang="es-CO" dirty="0"/>
              <a:t/>
            </a:r>
            <a:br>
              <a:rPr lang="es-CO" dirty="0"/>
            </a:br>
            <a:endParaRPr lang="es-CO" dirty="0"/>
          </a:p>
        </p:txBody>
      </p:sp>
      <p:pic>
        <p:nvPicPr>
          <p:cNvPr id="1026" name="Picture 2" descr="Imagen ejemplo de adjetivos en inglé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939" y="939941"/>
            <a:ext cx="10594169" cy="5297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653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940141"/>
          </a:xfrm>
        </p:spPr>
        <p:txBody>
          <a:bodyPr>
            <a:normAutofit fontScale="90000"/>
          </a:bodyPr>
          <a:lstStyle/>
          <a:p>
            <a:r>
              <a:rPr lang="es-CO" dirty="0" smtClean="0"/>
              <a:t>Hemos visto cual es la posición.</a:t>
            </a:r>
            <a:br>
              <a:rPr lang="es-CO" dirty="0" smtClean="0"/>
            </a:br>
            <a:r>
              <a:rPr lang="es-CO" dirty="0"/>
              <a:t/>
            </a:r>
            <a:br>
              <a:rPr lang="es-CO" dirty="0"/>
            </a:br>
            <a:r>
              <a:rPr lang="es-CO" dirty="0" smtClean="0"/>
              <a:t> </a:t>
            </a:r>
            <a:r>
              <a:rPr lang="es-CO" dirty="0"/>
              <a:t>¿qué podemos decir en cuanto al orden? </a:t>
            </a:r>
            <a:r>
              <a:rPr lang="es-CO" dirty="0" smtClean="0"/>
              <a:t/>
            </a:r>
            <a:br>
              <a:rPr lang="es-CO" dirty="0" smtClean="0"/>
            </a:br>
            <a:r>
              <a:rPr lang="es-CO" dirty="0"/>
              <a:t/>
            </a:r>
            <a:br>
              <a:rPr lang="es-CO" dirty="0"/>
            </a:br>
            <a:r>
              <a:rPr lang="es-CO" b="1" dirty="0" smtClean="0"/>
              <a:t>puedes </a:t>
            </a:r>
            <a:r>
              <a:rPr lang="es-CO" b="1" dirty="0"/>
              <a:t>utilizar los adjetivos que quieras delante del nombre siempre que respetes un orden concreto</a:t>
            </a:r>
            <a:r>
              <a:rPr lang="es-CO" dirty="0"/>
              <a:t>. De hecho, el orden de los adjetivos </a:t>
            </a:r>
            <a:r>
              <a:rPr lang="es-CO" dirty="0" smtClean="0"/>
              <a:t> </a:t>
            </a:r>
            <a:r>
              <a:rPr lang="es-CO" dirty="0"/>
              <a:t>es este</a:t>
            </a:r>
            <a:r>
              <a:rPr lang="es-CO" dirty="0" smtClean="0"/>
              <a:t>:</a:t>
            </a:r>
            <a:br>
              <a:rPr lang="es-CO" dirty="0" smtClean="0"/>
            </a:br>
            <a:r>
              <a:rPr lang="es-CO" dirty="0"/>
              <a:t/>
            </a:r>
            <a:br>
              <a:rPr lang="es-CO" dirty="0"/>
            </a:br>
            <a:r>
              <a:rPr lang="es-CO" b="1" dirty="0">
                <a:solidFill>
                  <a:srgbClr val="FF0000"/>
                </a:solidFill>
              </a:rPr>
              <a:t>Cantidad, valor/opinión, dimensión, edad, forma, color, origen, material, objetivo/finalidad + NOMBRE</a:t>
            </a:r>
            <a:r>
              <a:rPr lang="es-CO" dirty="0"/>
              <a:t/>
            </a:r>
            <a:br>
              <a:rPr lang="es-CO" dirty="0"/>
            </a:br>
            <a:endParaRPr lang="es-CO" dirty="0"/>
          </a:p>
        </p:txBody>
      </p:sp>
    </p:spTree>
    <p:extLst>
      <p:ext uri="{BB962C8B-B14F-4D97-AF65-F5344CB8AC3E}">
        <p14:creationId xmlns:p14="http://schemas.microsoft.com/office/powerpoint/2010/main" val="771451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22027"/>
          </a:xfrm>
        </p:spPr>
        <p:txBody>
          <a:bodyPr>
            <a:normAutofit fontScale="90000"/>
          </a:bodyPr>
          <a:lstStyle/>
          <a:p>
            <a:r>
              <a:rPr lang="es-CO" dirty="0"/>
              <a:t>Ejemplos</a:t>
            </a:r>
            <a:r>
              <a:rPr lang="es-CO" dirty="0" smtClean="0"/>
              <a:t>:</a:t>
            </a:r>
            <a:br>
              <a:rPr lang="es-CO" dirty="0" smtClean="0"/>
            </a:br>
            <a:r>
              <a:rPr lang="es-CO" dirty="0"/>
              <a:t/>
            </a:r>
            <a:br>
              <a:rPr lang="es-CO" dirty="0"/>
            </a:br>
            <a:r>
              <a:rPr lang="es-CO" i="1" dirty="0">
                <a:solidFill>
                  <a:srgbClr val="0070C0"/>
                </a:solidFill>
              </a:rPr>
              <a:t>A </a:t>
            </a:r>
            <a:r>
              <a:rPr lang="es-CO" i="1" dirty="0" err="1">
                <a:solidFill>
                  <a:srgbClr val="0070C0"/>
                </a:solidFill>
              </a:rPr>
              <a:t>lovely</a:t>
            </a:r>
            <a:r>
              <a:rPr lang="es-CO" i="1" dirty="0">
                <a:solidFill>
                  <a:srgbClr val="0070C0"/>
                </a:solidFill>
              </a:rPr>
              <a:t> </a:t>
            </a:r>
            <a:r>
              <a:rPr lang="es-CO" i="1" dirty="0" err="1">
                <a:solidFill>
                  <a:srgbClr val="0070C0"/>
                </a:solidFill>
              </a:rPr>
              <a:t>little</a:t>
            </a:r>
            <a:r>
              <a:rPr lang="es-CO" i="1" dirty="0">
                <a:solidFill>
                  <a:srgbClr val="0070C0"/>
                </a:solidFill>
              </a:rPr>
              <a:t> </a:t>
            </a:r>
            <a:r>
              <a:rPr lang="es-CO" i="1" dirty="0" err="1">
                <a:solidFill>
                  <a:srgbClr val="0070C0"/>
                </a:solidFill>
              </a:rPr>
              <a:t>yellow</a:t>
            </a:r>
            <a:r>
              <a:rPr lang="es-CO" i="1" dirty="0">
                <a:solidFill>
                  <a:srgbClr val="0070C0"/>
                </a:solidFill>
              </a:rPr>
              <a:t> </a:t>
            </a:r>
            <a:r>
              <a:rPr lang="es-CO" i="1" dirty="0" err="1">
                <a:solidFill>
                  <a:srgbClr val="0070C0"/>
                </a:solidFill>
              </a:rPr>
              <a:t>Peruvian</a:t>
            </a:r>
            <a:r>
              <a:rPr lang="es-CO" i="1" dirty="0">
                <a:solidFill>
                  <a:srgbClr val="0070C0"/>
                </a:solidFill>
              </a:rPr>
              <a:t> </a:t>
            </a:r>
            <a:r>
              <a:rPr lang="es-CO" i="1" dirty="0" err="1" smtClean="0">
                <a:solidFill>
                  <a:srgbClr val="0070C0"/>
                </a:solidFill>
              </a:rPr>
              <a:t>house</a:t>
            </a:r>
            <a:r>
              <a:rPr lang="es-CO" i="1" dirty="0" smtClean="0">
                <a:solidFill>
                  <a:srgbClr val="0070C0"/>
                </a:solidFill>
              </a:rPr>
              <a:t>:</a:t>
            </a:r>
            <a:r>
              <a:rPr lang="es-CO" i="1" dirty="0" smtClean="0"/>
              <a:t/>
            </a:r>
            <a:br>
              <a:rPr lang="es-CO" i="1" dirty="0" smtClean="0"/>
            </a:br>
            <a:r>
              <a:rPr lang="es-CO" dirty="0" smtClean="0"/>
              <a:t>Una </a:t>
            </a:r>
            <a:r>
              <a:rPr lang="es-CO" dirty="0"/>
              <a:t>adorable casita amarilla </a:t>
            </a:r>
            <a:r>
              <a:rPr lang="es-CO" dirty="0" smtClean="0"/>
              <a:t>peruana</a:t>
            </a:r>
            <a:br>
              <a:rPr lang="es-CO" dirty="0" smtClean="0"/>
            </a:br>
            <a:r>
              <a:rPr lang="es-CO" dirty="0"/>
              <a:t/>
            </a:r>
            <a:br>
              <a:rPr lang="es-CO" dirty="0"/>
            </a:br>
            <a:r>
              <a:rPr lang="es-CO" dirty="0">
                <a:solidFill>
                  <a:srgbClr val="FF0000"/>
                </a:solidFill>
              </a:rPr>
              <a:t>Valor/opinión + dimensión + color + </a:t>
            </a:r>
            <a:r>
              <a:rPr lang="es-CO" dirty="0" smtClean="0">
                <a:solidFill>
                  <a:srgbClr val="FF0000"/>
                </a:solidFill>
              </a:rPr>
              <a:t>origen</a:t>
            </a:r>
            <a:r>
              <a:rPr lang="es-CO" dirty="0" smtClean="0"/>
              <a:t/>
            </a:r>
            <a:br>
              <a:rPr lang="es-CO" dirty="0" smtClean="0"/>
            </a:br>
            <a:r>
              <a:rPr lang="es-CO" dirty="0">
                <a:solidFill>
                  <a:srgbClr val="0070C0"/>
                </a:solidFill>
              </a:rPr>
              <a:t/>
            </a:r>
            <a:br>
              <a:rPr lang="es-CO" dirty="0">
                <a:solidFill>
                  <a:srgbClr val="0070C0"/>
                </a:solidFill>
              </a:rPr>
            </a:br>
            <a:r>
              <a:rPr lang="es-CO" i="1" dirty="0" err="1">
                <a:solidFill>
                  <a:srgbClr val="0070C0"/>
                </a:solidFill>
              </a:rPr>
              <a:t>Two</a:t>
            </a:r>
            <a:r>
              <a:rPr lang="es-CO" i="1" dirty="0">
                <a:solidFill>
                  <a:srgbClr val="0070C0"/>
                </a:solidFill>
              </a:rPr>
              <a:t> </a:t>
            </a:r>
            <a:r>
              <a:rPr lang="es-CO" i="1" dirty="0" err="1">
                <a:solidFill>
                  <a:srgbClr val="0070C0"/>
                </a:solidFill>
              </a:rPr>
              <a:t>beautiful</a:t>
            </a:r>
            <a:r>
              <a:rPr lang="es-CO" i="1" dirty="0">
                <a:solidFill>
                  <a:srgbClr val="0070C0"/>
                </a:solidFill>
              </a:rPr>
              <a:t> </a:t>
            </a:r>
            <a:r>
              <a:rPr lang="es-CO" i="1" dirty="0" err="1">
                <a:solidFill>
                  <a:srgbClr val="0070C0"/>
                </a:solidFill>
              </a:rPr>
              <a:t>second-hand</a:t>
            </a:r>
            <a:r>
              <a:rPr lang="es-CO" i="1" dirty="0">
                <a:solidFill>
                  <a:srgbClr val="0070C0"/>
                </a:solidFill>
              </a:rPr>
              <a:t> </a:t>
            </a:r>
            <a:r>
              <a:rPr lang="es-CO" i="1" dirty="0" err="1">
                <a:solidFill>
                  <a:srgbClr val="0070C0"/>
                </a:solidFill>
              </a:rPr>
              <a:t>crystal</a:t>
            </a:r>
            <a:r>
              <a:rPr lang="es-CO" i="1" dirty="0">
                <a:solidFill>
                  <a:srgbClr val="0070C0"/>
                </a:solidFill>
              </a:rPr>
              <a:t> </a:t>
            </a:r>
            <a:r>
              <a:rPr lang="es-CO" i="1" dirty="0" err="1">
                <a:solidFill>
                  <a:srgbClr val="0070C0"/>
                </a:solidFill>
              </a:rPr>
              <a:t>wine</a:t>
            </a:r>
            <a:r>
              <a:rPr lang="es-CO" i="1" dirty="0">
                <a:solidFill>
                  <a:srgbClr val="0070C0"/>
                </a:solidFill>
              </a:rPr>
              <a:t> </a:t>
            </a:r>
            <a:r>
              <a:rPr lang="es-CO" i="1" dirty="0" err="1">
                <a:solidFill>
                  <a:srgbClr val="0070C0"/>
                </a:solidFill>
              </a:rPr>
              <a:t>glasses</a:t>
            </a:r>
            <a:r>
              <a:rPr lang="es-CO" dirty="0">
                <a:solidFill>
                  <a:srgbClr val="0070C0"/>
                </a:solidFill>
              </a:rPr>
              <a:t> </a:t>
            </a:r>
            <a:r>
              <a:rPr lang="es-CO" dirty="0"/>
              <a:t/>
            </a:r>
            <a:br>
              <a:rPr lang="es-CO" dirty="0"/>
            </a:br>
            <a:r>
              <a:rPr lang="es-CO" dirty="0" smtClean="0"/>
              <a:t>Dos </a:t>
            </a:r>
            <a:r>
              <a:rPr lang="es-CO" dirty="0"/>
              <a:t>copas de vino de cristal de segunda </a:t>
            </a:r>
            <a:r>
              <a:rPr lang="es-CO" dirty="0" smtClean="0"/>
              <a:t>mano</a:t>
            </a:r>
            <a:br>
              <a:rPr lang="es-CO" dirty="0" smtClean="0"/>
            </a:br>
            <a:r>
              <a:rPr lang="es-CO" dirty="0">
                <a:solidFill>
                  <a:srgbClr val="FF0000"/>
                </a:solidFill>
              </a:rPr>
              <a:t/>
            </a:r>
            <a:br>
              <a:rPr lang="es-CO" dirty="0">
                <a:solidFill>
                  <a:srgbClr val="FF0000"/>
                </a:solidFill>
              </a:rPr>
            </a:br>
            <a:r>
              <a:rPr lang="es-CO" dirty="0">
                <a:solidFill>
                  <a:srgbClr val="FF0000"/>
                </a:solidFill>
              </a:rPr>
              <a:t>Cantidad + opinión + origen + material + </a:t>
            </a:r>
            <a:r>
              <a:rPr lang="es-CO" dirty="0" err="1">
                <a:solidFill>
                  <a:srgbClr val="FF0000"/>
                </a:solidFill>
              </a:rPr>
              <a:t>finalida</a:t>
            </a:r>
            <a:r>
              <a:rPr lang="es-CO" dirty="0"/>
              <a:t/>
            </a:r>
            <a:br>
              <a:rPr lang="es-CO" dirty="0"/>
            </a:br>
            <a:endParaRPr lang="es-CO" dirty="0"/>
          </a:p>
        </p:txBody>
      </p:sp>
    </p:spTree>
    <p:extLst>
      <p:ext uri="{BB962C8B-B14F-4D97-AF65-F5344CB8AC3E}">
        <p14:creationId xmlns:p14="http://schemas.microsoft.com/office/powerpoint/2010/main" val="286355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9394" y="760910"/>
            <a:ext cx="10515600" cy="5298696"/>
          </a:xfrm>
        </p:spPr>
        <p:txBody>
          <a:bodyPr>
            <a:normAutofit/>
          </a:bodyPr>
          <a:lstStyle/>
          <a:p>
            <a:r>
              <a:rPr lang="es-CO" dirty="0">
                <a:solidFill>
                  <a:srgbClr val="0070C0"/>
                </a:solidFill>
              </a:rPr>
              <a:t>Existen varios tipos de adjetivos como </a:t>
            </a:r>
            <a:r>
              <a:rPr lang="es-CO" dirty="0" smtClean="0">
                <a:solidFill>
                  <a:srgbClr val="0070C0"/>
                </a:solidFill>
              </a:rPr>
              <a:t>:</a:t>
            </a:r>
            <a:r>
              <a:rPr lang="es-CO" dirty="0" smtClean="0"/>
              <a:t/>
            </a:r>
            <a:br>
              <a:rPr lang="es-CO" dirty="0" smtClean="0"/>
            </a:br>
            <a:r>
              <a:rPr lang="es-CO" dirty="0" smtClean="0"/>
              <a:t/>
            </a:r>
            <a:br>
              <a:rPr lang="es-CO" dirty="0" smtClean="0"/>
            </a:br>
            <a:r>
              <a:rPr lang="es-CO" dirty="0" smtClean="0">
                <a:solidFill>
                  <a:srgbClr val="FF0000"/>
                </a:solidFill>
              </a:rPr>
              <a:t>los</a:t>
            </a:r>
            <a:r>
              <a:rPr lang="es-CO" dirty="0">
                <a:solidFill>
                  <a:srgbClr val="FF0000"/>
                </a:solidFill>
              </a:rPr>
              <a:t> </a:t>
            </a:r>
            <a:r>
              <a:rPr lang="es-CO" b="1" i="1" dirty="0" err="1">
                <a:solidFill>
                  <a:srgbClr val="FF0000"/>
                </a:solidFill>
              </a:rPr>
              <a:t>demonstratives</a:t>
            </a:r>
            <a:r>
              <a:rPr lang="es-CO" b="1" i="1" dirty="0">
                <a:solidFill>
                  <a:srgbClr val="FF0000"/>
                </a:solidFill>
              </a:rPr>
              <a:t> </a:t>
            </a:r>
            <a:r>
              <a:rPr lang="es-CO" dirty="0" smtClean="0">
                <a:solidFill>
                  <a:srgbClr val="FF0000"/>
                </a:solidFill>
              </a:rPr>
              <a:t>/demostrativos</a:t>
            </a:r>
            <a:br>
              <a:rPr lang="es-CO" dirty="0" smtClean="0">
                <a:solidFill>
                  <a:srgbClr val="FF0000"/>
                </a:solidFill>
              </a:rPr>
            </a:br>
            <a:r>
              <a:rPr lang="es-CO" dirty="0" smtClean="0">
                <a:solidFill>
                  <a:srgbClr val="FF0000"/>
                </a:solidFill>
              </a:rPr>
              <a:t/>
            </a:r>
            <a:br>
              <a:rPr lang="es-CO" dirty="0" smtClean="0">
                <a:solidFill>
                  <a:srgbClr val="FF0000"/>
                </a:solidFill>
              </a:rPr>
            </a:br>
            <a:r>
              <a:rPr lang="es-CO" b="1" i="1" dirty="0" err="1" smtClean="0">
                <a:solidFill>
                  <a:srgbClr val="FF0000"/>
                </a:solidFill>
              </a:rPr>
              <a:t>possessives</a:t>
            </a:r>
            <a:r>
              <a:rPr lang="es-CO" b="1" i="1" dirty="0">
                <a:solidFill>
                  <a:srgbClr val="FF0000"/>
                </a:solidFill>
              </a:rPr>
              <a:t> </a:t>
            </a:r>
            <a:r>
              <a:rPr lang="es-CO" dirty="0">
                <a:solidFill>
                  <a:srgbClr val="FF0000"/>
                </a:solidFill>
              </a:rPr>
              <a:t>/ posesivos</a:t>
            </a:r>
            <a:r>
              <a:rPr lang="es-CO" i="1" dirty="0">
                <a:solidFill>
                  <a:srgbClr val="FF0000"/>
                </a:solidFill>
              </a:rPr>
              <a:t> </a:t>
            </a:r>
            <a:r>
              <a:rPr lang="es-CO" i="1" dirty="0" smtClean="0">
                <a:solidFill>
                  <a:srgbClr val="FF0000"/>
                </a:solidFill>
              </a:rPr>
              <a:t/>
            </a:r>
            <a:br>
              <a:rPr lang="es-CO" i="1" dirty="0" smtClean="0">
                <a:solidFill>
                  <a:srgbClr val="FF0000"/>
                </a:solidFill>
              </a:rPr>
            </a:br>
            <a:r>
              <a:rPr lang="es-CO" dirty="0">
                <a:solidFill>
                  <a:srgbClr val="FF0000"/>
                </a:solidFill>
              </a:rPr>
              <a:t/>
            </a:r>
            <a:br>
              <a:rPr lang="es-CO" dirty="0">
                <a:solidFill>
                  <a:srgbClr val="FF0000"/>
                </a:solidFill>
              </a:rPr>
            </a:br>
            <a:r>
              <a:rPr lang="es-CO" dirty="0">
                <a:solidFill>
                  <a:srgbClr val="FF0000"/>
                </a:solidFill>
              </a:rPr>
              <a:t> </a:t>
            </a:r>
            <a:r>
              <a:rPr lang="es-CO" b="1" i="1" dirty="0" err="1">
                <a:solidFill>
                  <a:srgbClr val="FF0000"/>
                </a:solidFill>
              </a:rPr>
              <a:t>quantities</a:t>
            </a:r>
            <a:r>
              <a:rPr lang="es-CO" b="1" i="1" dirty="0">
                <a:solidFill>
                  <a:srgbClr val="FF0000"/>
                </a:solidFill>
              </a:rPr>
              <a:t> </a:t>
            </a:r>
            <a:r>
              <a:rPr lang="es-CO" dirty="0">
                <a:solidFill>
                  <a:srgbClr val="FF0000"/>
                </a:solidFill>
              </a:rPr>
              <a:t>/ </a:t>
            </a:r>
            <a:r>
              <a:rPr lang="es-CO" dirty="0" smtClean="0">
                <a:solidFill>
                  <a:srgbClr val="FF0000"/>
                </a:solidFill>
              </a:rPr>
              <a:t>cuantitativos</a:t>
            </a:r>
            <a:r>
              <a:rPr lang="es-CO" dirty="0"/>
              <a:t/>
            </a:r>
            <a:br>
              <a:rPr lang="es-CO" dirty="0"/>
            </a:br>
            <a:endParaRPr lang="es-CO" dirty="0"/>
          </a:p>
        </p:txBody>
      </p:sp>
    </p:spTree>
    <p:extLst>
      <p:ext uri="{BB962C8B-B14F-4D97-AF65-F5344CB8AC3E}">
        <p14:creationId xmlns:p14="http://schemas.microsoft.com/office/powerpoint/2010/main" val="577200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Tree>
    <p:extLst>
      <p:ext uri="{BB962C8B-B14F-4D97-AF65-F5344CB8AC3E}">
        <p14:creationId xmlns:p14="http://schemas.microsoft.com/office/powerpoint/2010/main" val="5732659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25</Words>
  <Application>Microsoft Office PowerPoint</Application>
  <PresentationFormat>Panorámica</PresentationFormat>
  <Paragraphs>7</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Adjectives  </vt:lpstr>
      <vt:lpstr>Presentación de PowerPoint</vt:lpstr>
      <vt:lpstr>Los adjetivos pueden colocarse en dos lugares:  Antes del nombre:   This is a big house &gt; Esta es una casa grande.   Después del verbo:   My sister is happy &gt; Mi hermana está contenta. </vt:lpstr>
      <vt:lpstr> </vt:lpstr>
      <vt:lpstr>Hemos visto cual es la posición.   ¿qué podemos decir en cuanto al orden?   puedes utilizar los adjetivos que quieras delante del nombre siempre que respetes un orden concreto. De hecho, el orden de los adjetivos  es este:  Cantidad, valor/opinión, dimensión, edad, forma, color, origen, material, objetivo/finalidad + NOMBRE </vt:lpstr>
      <vt:lpstr>Ejemplos:  A lovely little yellow Peruvian house: Una adorable casita amarilla peruana  Valor/opinión + dimensión + color + origen  Two beautiful second-hand crystal wine glasses  Dos copas de vino de cristal de segunda mano  Cantidad + opinión + origen + material + finalida </vt:lpstr>
      <vt:lpstr>Existen varios tipos de adjetivos como :  los demonstratives /demostrativos  possessives / posesivos    quantities / cuantitativos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Adjectives</dc:title>
  <dc:creator>Vivian Loboa</dc:creator>
  <cp:lastModifiedBy>Vivian Loboa</cp:lastModifiedBy>
  <cp:revision>4</cp:revision>
  <dcterms:created xsi:type="dcterms:W3CDTF">2021-08-03T19:49:52Z</dcterms:created>
  <dcterms:modified xsi:type="dcterms:W3CDTF">2021-08-03T21:15:49Z</dcterms:modified>
</cp:coreProperties>
</file>